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74"/>
  </p:notesMasterIdLst>
  <p:sldIdLst>
    <p:sldId id="256" r:id="rId2"/>
    <p:sldId id="1176" r:id="rId3"/>
    <p:sldId id="1201" r:id="rId4"/>
    <p:sldId id="1123" r:id="rId5"/>
    <p:sldId id="1195" r:id="rId6"/>
    <p:sldId id="1210" r:id="rId7"/>
    <p:sldId id="499" r:id="rId8"/>
    <p:sldId id="1194" r:id="rId9"/>
    <p:sldId id="1169" r:id="rId10"/>
    <p:sldId id="1208" r:id="rId11"/>
    <p:sldId id="1170" r:id="rId12"/>
    <p:sldId id="1171" r:id="rId13"/>
    <p:sldId id="1172" r:id="rId14"/>
    <p:sldId id="1173" r:id="rId15"/>
    <p:sldId id="1162" r:id="rId16"/>
    <p:sldId id="1177" r:id="rId17"/>
    <p:sldId id="584" r:id="rId18"/>
    <p:sldId id="1196" r:id="rId19"/>
    <p:sldId id="1197" r:id="rId20"/>
    <p:sldId id="1200" r:id="rId21"/>
    <p:sldId id="1198" r:id="rId22"/>
    <p:sldId id="1110" r:id="rId23"/>
    <p:sldId id="871" r:id="rId24"/>
    <p:sldId id="662" r:id="rId25"/>
    <p:sldId id="578" r:id="rId26"/>
    <p:sldId id="510" r:id="rId27"/>
    <p:sldId id="549" r:id="rId28"/>
    <p:sldId id="577" r:id="rId29"/>
    <p:sldId id="1155" r:id="rId30"/>
    <p:sldId id="551" r:id="rId31"/>
    <p:sldId id="869" r:id="rId32"/>
    <p:sldId id="1055" r:id="rId33"/>
    <p:sldId id="1036" r:id="rId34"/>
    <p:sldId id="1179" r:id="rId35"/>
    <p:sldId id="591" r:id="rId36"/>
    <p:sldId id="590" r:id="rId37"/>
    <p:sldId id="588" r:id="rId38"/>
    <p:sldId id="589" r:id="rId39"/>
    <p:sldId id="1132" r:id="rId40"/>
    <p:sldId id="1020" r:id="rId41"/>
    <p:sldId id="1180" r:id="rId42"/>
    <p:sldId id="1181" r:id="rId43"/>
    <p:sldId id="1202" r:id="rId44"/>
    <p:sldId id="1204" r:id="rId45"/>
    <p:sldId id="1203" r:id="rId46"/>
    <p:sldId id="1205" r:id="rId47"/>
    <p:sldId id="1206" r:id="rId48"/>
    <p:sldId id="1207" r:id="rId49"/>
    <p:sldId id="1182" r:id="rId50"/>
    <p:sldId id="967" r:id="rId51"/>
    <p:sldId id="968" r:id="rId52"/>
    <p:sldId id="1183" r:id="rId53"/>
    <p:sldId id="1184" r:id="rId54"/>
    <p:sldId id="603" r:id="rId55"/>
    <p:sldId id="970" r:id="rId56"/>
    <p:sldId id="897" r:id="rId57"/>
    <p:sldId id="1099" r:id="rId58"/>
    <p:sldId id="889" r:id="rId59"/>
    <p:sldId id="744" r:id="rId60"/>
    <p:sldId id="1100" r:id="rId61"/>
    <p:sldId id="1069" r:id="rId62"/>
    <p:sldId id="887" r:id="rId63"/>
    <p:sldId id="1011" r:id="rId64"/>
    <p:sldId id="1187" r:id="rId65"/>
    <p:sldId id="1188" r:id="rId66"/>
    <p:sldId id="1189" r:id="rId67"/>
    <p:sldId id="1018" r:id="rId68"/>
    <p:sldId id="746" r:id="rId69"/>
    <p:sldId id="1190" r:id="rId70"/>
    <p:sldId id="1192" r:id="rId71"/>
    <p:sldId id="734" r:id="rId72"/>
    <p:sldId id="550" r:id="rId7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76"/>
            <p14:sldId id="1201"/>
            <p14:sldId id="1123"/>
            <p14:sldId id="1195"/>
            <p14:sldId id="1210"/>
            <p14:sldId id="499"/>
            <p14:sldId id="1194"/>
            <p14:sldId id="1169"/>
            <p14:sldId id="1208"/>
            <p14:sldId id="1170"/>
            <p14:sldId id="1171"/>
            <p14:sldId id="1172"/>
            <p14:sldId id="1173"/>
            <p14:sldId id="1162"/>
            <p14:sldId id="1177"/>
            <p14:sldId id="584"/>
            <p14:sldId id="1196"/>
            <p14:sldId id="1197"/>
            <p14:sldId id="1200"/>
            <p14:sldId id="1198"/>
            <p14:sldId id="1110"/>
            <p14:sldId id="871"/>
            <p14:sldId id="662"/>
            <p14:sldId id="578"/>
            <p14:sldId id="510"/>
            <p14:sldId id="549"/>
            <p14:sldId id="577"/>
            <p14:sldId id="1155"/>
            <p14:sldId id="551"/>
            <p14:sldId id="869"/>
            <p14:sldId id="1055"/>
            <p14:sldId id="1036"/>
            <p14:sldId id="1179"/>
            <p14:sldId id="591"/>
            <p14:sldId id="590"/>
            <p14:sldId id="588"/>
            <p14:sldId id="589"/>
            <p14:sldId id="1132"/>
            <p14:sldId id="1020"/>
            <p14:sldId id="1180"/>
            <p14:sldId id="1181"/>
            <p14:sldId id="1202"/>
            <p14:sldId id="1204"/>
            <p14:sldId id="1203"/>
            <p14:sldId id="1205"/>
            <p14:sldId id="1206"/>
            <p14:sldId id="1207"/>
            <p14:sldId id="1182"/>
            <p14:sldId id="967"/>
            <p14:sldId id="968"/>
            <p14:sldId id="1183"/>
            <p14:sldId id="1184"/>
            <p14:sldId id="603"/>
            <p14:sldId id="970"/>
            <p14:sldId id="897"/>
            <p14:sldId id="1099"/>
            <p14:sldId id="889"/>
            <p14:sldId id="744"/>
            <p14:sldId id="1100"/>
            <p14:sldId id="1069"/>
            <p14:sldId id="887"/>
            <p14:sldId id="1011"/>
            <p14:sldId id="1187"/>
            <p14:sldId id="1188"/>
            <p14:sldId id="1189"/>
            <p14:sldId id="1018"/>
            <p14:sldId id="746"/>
            <p14:sldId id="1190"/>
            <p14:sldId id="1192"/>
            <p14:sldId id="734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5EA985"/>
    <a:srgbClr val="EB544F"/>
    <a:srgbClr val="9E60B8"/>
    <a:srgbClr val="41719C"/>
    <a:srgbClr val="D4EBE9"/>
    <a:srgbClr val="B58900"/>
    <a:srgbClr val="5697D5"/>
    <a:srgbClr val="57B98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71"/>
    <p:restoredTop sz="96853" autoAdjust="0"/>
  </p:normalViewPr>
  <p:slideViewPr>
    <p:cSldViewPr snapToGrid="0" snapToObjects="1">
      <p:cViewPr varScale="1">
        <p:scale>
          <a:sx n="268" d="100"/>
          <a:sy n="268" d="100"/>
        </p:scale>
        <p:origin x="200" y="16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2.pn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13.03.24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52439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79578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90470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9327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69" y="769545"/>
            <a:ext cx="8768862" cy="3996928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669029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3/13/24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3/13/24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3/13/24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3/13/24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16F0CF2-CE89-2F95-1FC6-185B093E63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431"/>
          <a:stretch/>
        </p:blipFill>
        <p:spPr>
          <a:xfrm>
            <a:off x="0" y="-9993"/>
            <a:ext cx="9144000" cy="5153494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278ECD9A-9A4F-8474-C2B2-6829E7DD2FE6}"/>
              </a:ext>
            </a:extLst>
          </p:cNvPr>
          <p:cNvSpPr/>
          <p:nvPr/>
        </p:nvSpPr>
        <p:spPr>
          <a:xfrm>
            <a:off x="1" y="-9994"/>
            <a:ext cx="9143999" cy="5153494"/>
          </a:xfrm>
          <a:prstGeom prst="rect">
            <a:avLst/>
          </a:prstGeom>
          <a:solidFill>
            <a:srgbClr val="D4EBE9">
              <a:alpha val="3604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3090946" y="121154"/>
            <a:ext cx="2872391" cy="523220"/>
          </a:xfrm>
          <a:prstGeom prst="rect">
            <a:avLst/>
          </a:prstGeom>
          <a:solidFill>
            <a:srgbClr val="D4EBE9">
              <a:alpha val="23000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de-DE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3090945" y="644374"/>
            <a:ext cx="2872392" cy="369332"/>
          </a:xfrm>
          <a:prstGeom prst="rect">
            <a:avLst/>
          </a:prstGeom>
          <a:solidFill>
            <a:srgbClr val="D4EBE9">
              <a:alpha val="22959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5AA03D-2AF4-3B04-10B9-E081FD602040}"/>
              </a:ext>
            </a:extLst>
          </p:cNvPr>
          <p:cNvSpPr/>
          <p:nvPr/>
        </p:nvSpPr>
        <p:spPr>
          <a:xfrm>
            <a:off x="0" y="2300479"/>
            <a:ext cx="9144000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500" b="1" dirty="0">
                <a:ln>
                  <a:solidFill>
                    <a:srgbClr val="D4EBE9"/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4400" b="1" dirty="0">
              <a:ln>
                <a:solidFill>
                  <a:srgbClr val="D4EBE9"/>
                </a:solidFill>
              </a:ln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F181093-0F25-5729-8E19-FE5963E77F55}"/>
              </a:ext>
            </a:extLst>
          </p:cNvPr>
          <p:cNvSpPr txBox="1"/>
          <p:nvPr/>
        </p:nvSpPr>
        <p:spPr>
          <a:xfrm>
            <a:off x="0" y="4129794"/>
            <a:ext cx="9143998" cy="738664"/>
          </a:xfrm>
          <a:prstGeom prst="rect">
            <a:avLst/>
          </a:prstGeom>
          <a:solidFill>
            <a:srgbClr val="D4EBE9">
              <a:alpha val="40713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A </a:t>
            </a:r>
            <a:r>
              <a:rPr lang="de-DE" sz="4200" b="1" dirty="0" err="1">
                <a:ln w="635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practical</a:t>
            </a:r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42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introduction</a:t>
            </a:r>
            <a:endParaRPr lang="de-DE" sz="4200" b="1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B293EAD-E4D1-06B9-DD22-13D454D39860}"/>
              </a:ext>
            </a:extLst>
          </p:cNvPr>
          <p:cNvSpPr txBox="1"/>
          <p:nvPr/>
        </p:nvSpPr>
        <p:spPr>
          <a:xfrm>
            <a:off x="1276350" y="2300478"/>
            <a:ext cx="3152776" cy="276999"/>
          </a:xfrm>
          <a:prstGeom prst="rect">
            <a:avLst/>
          </a:prstGeom>
          <a:solidFill>
            <a:srgbClr val="D4EBE9">
              <a:alpha val="40713"/>
            </a:srgbClr>
          </a:solidFill>
        </p:spPr>
        <p:txBody>
          <a:bodyPr wrap="square">
            <a:spAutoFit/>
          </a:bodyPr>
          <a:lstStyle/>
          <a:p>
            <a:r>
              <a:rPr lang="de-DE" sz="1200" dirty="0">
                <a:ln w="0">
                  <a:noFill/>
                </a:ln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Montserrat" charset="0"/>
              </a:rPr>
              <a:t>https://</a:t>
            </a:r>
            <a:r>
              <a:rPr lang="de-DE" sz="1200" dirty="0" err="1">
                <a:ln w="0">
                  <a:noFill/>
                </a:ln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Montserrat" charset="0"/>
              </a:rPr>
              <a:t>graphql.schule</a:t>
            </a:r>
            <a:r>
              <a:rPr lang="de-DE" sz="1200" dirty="0">
                <a:ln w="0">
                  <a:noFill/>
                </a:ln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Montserrat" charset="0"/>
              </a:rPr>
              <a:t>/</a:t>
            </a:r>
            <a:r>
              <a:rPr lang="de-DE" sz="1200" dirty="0" err="1">
                <a:ln w="0">
                  <a:noFill/>
                </a:ln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Montserrat" charset="0"/>
              </a:rPr>
              <a:t>gql</a:t>
            </a:r>
            <a:r>
              <a:rPr lang="de-DE" sz="1200" dirty="0">
                <a:ln w="0">
                  <a:noFill/>
                </a:ln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Montserrat" charset="0"/>
              </a:rPr>
              <a:t>-intro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1: Backend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defines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API /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data</a:t>
            </a:r>
            <a:endParaRPr lang="de-DE" sz="1800" dirty="0">
              <a:solidFill>
                <a:srgbClr val="EF7D1D"/>
              </a:solidFill>
              <a:latin typeface="Source Sans Pro" charset="0"/>
            </a:endParaRPr>
          </a:p>
          <a:p>
            <a:pPr marL="0" indent="0">
              <a:buNone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HTTP APIs / REST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72" y="3015555"/>
            <a:ext cx="1035844" cy="110853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584" y="3015555"/>
            <a:ext cx="1035843" cy="11085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096" y="3015555"/>
            <a:ext cx="1035843" cy="110853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718072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96835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261497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4672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2: Client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defines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API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based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on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its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requirements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,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views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,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use-cases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, ...</a:t>
            </a:r>
          </a:p>
          <a:p>
            <a:pPr marL="0" indent="0">
              <a:buNone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Backend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</a:rPr>
              <a:t>for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 Frontend (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</a:rPr>
              <a:t>BfF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)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428750" y="2571751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679030" y="2571751"/>
            <a:ext cx="1937018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5972174" y="2571751"/>
            <a:ext cx="2025254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21" y="3087541"/>
            <a:ext cx="952281" cy="128641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262" y="3015556"/>
            <a:ext cx="968572" cy="132541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774" y="3001701"/>
            <a:ext cx="1002802" cy="137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As </a:t>
            </a:r>
            <a:r>
              <a:rPr lang="de-DE" b="0" dirty="0" err="1">
                <a:solidFill>
                  <a:srgbClr val="025249"/>
                </a:solidFill>
              </a:rPr>
              <a:t>approach</a:t>
            </a:r>
            <a:r>
              <a:rPr lang="de-DE" b="0" dirty="0">
                <a:solidFill>
                  <a:srgbClr val="025249"/>
                </a:solidFill>
              </a:rPr>
              <a:t> 1: Server </a:t>
            </a:r>
            <a:r>
              <a:rPr lang="de-DE" b="0" dirty="0" err="1">
                <a:solidFill>
                  <a:srgbClr val="025249"/>
                </a:solidFill>
              </a:rPr>
              <a:t>defines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the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data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model</a:t>
            </a:r>
            <a:endParaRPr lang="de-DE" b="0" dirty="0">
              <a:solidFill>
                <a:srgbClr val="025249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As </a:t>
            </a:r>
            <a:r>
              <a:rPr lang="de-DE" b="0" dirty="0" err="1">
                <a:solidFill>
                  <a:srgbClr val="025249"/>
                </a:solidFill>
              </a:rPr>
              <a:t>approach</a:t>
            </a:r>
            <a:r>
              <a:rPr lang="de-DE" b="0" dirty="0">
                <a:solidFill>
                  <a:srgbClr val="025249"/>
                </a:solidFill>
              </a:rPr>
              <a:t> 1: Server </a:t>
            </a:r>
            <a:r>
              <a:rPr lang="de-DE" b="0" dirty="0" err="1">
                <a:solidFill>
                  <a:srgbClr val="025249"/>
                </a:solidFill>
              </a:rPr>
              <a:t>defines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the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data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model</a:t>
            </a:r>
            <a:endParaRPr lang="de-DE" b="0" dirty="0">
              <a:solidFill>
                <a:srgbClr val="025249"/>
              </a:solidFill>
            </a:endParaRPr>
          </a:p>
          <a:p>
            <a:r>
              <a:rPr lang="de-DE" b="0" dirty="0">
                <a:solidFill>
                  <a:srgbClr val="025249"/>
                </a:solidFill>
              </a:rPr>
              <a:t>...but </a:t>
            </a:r>
            <a:r>
              <a:rPr lang="de-DE" b="0" dirty="0" err="1">
                <a:solidFill>
                  <a:srgbClr val="025249"/>
                </a:solidFill>
              </a:rPr>
              <a:t>the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client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can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choose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itself</a:t>
            </a:r>
            <a:r>
              <a:rPr lang="de-DE" b="0" dirty="0">
                <a:solidFill>
                  <a:srgbClr val="025249"/>
                </a:solidFill>
              </a:rPr>
              <a:t> in </a:t>
            </a:r>
            <a:r>
              <a:rPr lang="de-DE" b="0" dirty="0" err="1">
                <a:solidFill>
                  <a:srgbClr val="025249"/>
                </a:solidFill>
              </a:rPr>
              <a:t>every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request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the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data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it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wants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to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read</a:t>
            </a:r>
            <a:endParaRPr lang="de-DE" b="0" dirty="0">
              <a:solidFill>
                <a:srgbClr val="025249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641865" y="2800433"/>
            <a:ext cx="3358612" cy="269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350145" y="3812366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350145" y="4042387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350145" y="4476869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2066985" y="3957194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6"/>
            <a:ext cx="7124700" cy="3245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publish an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api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domain</a:t>
            </a:r>
            <a:r>
              <a:rPr lang="de-DE" sz="20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explicitly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define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,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how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our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API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looks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and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behaves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6"/>
            <a:ext cx="7124700" cy="3578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publish an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api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domain</a:t>
            </a:r>
            <a:r>
              <a:rPr lang="de-DE" sz="20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explicitly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define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,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how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our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API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looks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and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behaves</a:t>
            </a:r>
            <a:endParaRPr lang="de-DE" sz="2000" b="1" dirty="0">
              <a:solidFill>
                <a:srgbClr val="36544F"/>
              </a:solidFill>
              <a:latin typeface="Source Sans Pro SemiBold" panose="020B0503030403020204" pitchFamily="34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GraphQL </a:t>
            </a:r>
            <a:r>
              <a:rPr lang="de-DE" sz="18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does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not </a:t>
            </a:r>
            <a:r>
              <a:rPr lang="de-DE" sz="18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create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an API "</a:t>
            </a:r>
            <a:r>
              <a:rPr lang="de-DE" sz="18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magicall</a:t>
            </a:r>
            <a:r>
              <a:rPr lang="de-DE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y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" </a:t>
            </a:r>
            <a:r>
              <a:rPr lang="de-DE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for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us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602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098"/>
          <a:stretch/>
        </p:blipFill>
        <p:spPr>
          <a:xfrm>
            <a:off x="5700156" y="1346623"/>
            <a:ext cx="3200754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3859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754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special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root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6578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643167" y="315650"/>
            <a:ext cx="58576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Software Developer,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Coach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8813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88138"/>
            <a:ext cx="1880638" cy="18586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857250" y="1659940"/>
            <a:ext cx="7429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5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35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35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27360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11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special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root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follow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paths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493CB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 }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8147F663-B359-6051-0AB6-78F200003A94}"/>
              </a:ext>
            </a:extLst>
          </p:cNvPr>
          <p:cNvSpPr/>
          <p:nvPr/>
        </p:nvSpPr>
        <p:spPr>
          <a:xfrm>
            <a:off x="4157487" y="2884078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2135F88-5112-2D66-7B9D-802E02CDEDA7}"/>
              </a:ext>
            </a:extLst>
          </p:cNvPr>
          <p:cNvSpPr/>
          <p:nvPr/>
        </p:nvSpPr>
        <p:spPr>
          <a:xfrm>
            <a:off x="6010038" y="2996893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9083A3B-723A-C219-23B6-768F7022564A}"/>
              </a:ext>
            </a:extLst>
          </p:cNvPr>
          <p:cNvSpPr/>
          <p:nvPr/>
        </p:nvSpPr>
        <p:spPr>
          <a:xfrm>
            <a:off x="7797275" y="2153745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71416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475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starting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special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root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follow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paths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joins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possible</a:t>
            </a: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FF00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A079A66-6523-8965-778E-98E4101F4B7F}"/>
              </a:ext>
            </a:extLst>
          </p:cNvPr>
          <p:cNvSpPr txBox="1"/>
          <p:nvPr/>
        </p:nvSpPr>
        <p:spPr>
          <a:xfrm>
            <a:off x="4221291" y="443663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⚡️</a:t>
            </a:r>
          </a:p>
        </p:txBody>
      </p:sp>
    </p:spTree>
    <p:extLst>
      <p:ext uri="{BB962C8B-B14F-4D97-AF65-F5344CB8AC3E}">
        <p14:creationId xmlns:p14="http://schemas.microsoft.com/office/powerpoint/2010/main" val="13955239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333193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 Query Language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5895354" y="4278821"/>
            <a:ext cx="203292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9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719145" y="430670"/>
            <a:ext cx="3705711" cy="2861342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8604153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994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Language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select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b="1" dirty="0" err="1">
                <a:solidFill>
                  <a:srgbClr val="41719C"/>
                </a:solidFill>
                <a:latin typeface="Source Sans Pro SemiBold" panose="020B0503030403020204" pitchFamily="34" charset="77"/>
              </a:rPr>
              <a:t>fields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object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graphs</a:t>
            </a:r>
            <a:endParaRPr lang="de-DE" sz="1350" dirty="0">
              <a:solidFill>
                <a:srgbClr val="025249"/>
              </a:solidFill>
              <a:latin typeface="Source Sans Pro" charset="0"/>
            </a:endParaRP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3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46AB4A8-C79D-5743-B572-F9A927A44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22" y="979004"/>
            <a:ext cx="2030513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4810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AFBDC43-01B3-B341-8B95-8E99934E28CD}"/>
              </a:ext>
            </a:extLst>
          </p:cNvPr>
          <p:cNvSpPr/>
          <p:nvPr/>
        </p:nvSpPr>
        <p:spPr>
          <a:xfrm>
            <a:off x="1092909" y="3301978"/>
            <a:ext cx="6889041" cy="16176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Language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select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b="1" dirty="0" err="1">
                <a:solidFill>
                  <a:srgbClr val="41719C"/>
                </a:solidFill>
                <a:latin typeface="Source Sans Pro SemiBold" panose="020B0503030403020204" pitchFamily="34" charset="77"/>
              </a:rPr>
              <a:t>fields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object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graphs</a:t>
            </a:r>
            <a:endParaRPr lang="de-DE" sz="1350" dirty="0">
              <a:solidFill>
                <a:srgbClr val="025249"/>
              </a:solidFill>
              <a:latin typeface="Source Sans Pro" charset="0"/>
            </a:endParaRP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b="1" dirty="0" err="1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arguments</a:t>
            </a:r>
            <a:endParaRPr lang="de-DE" sz="13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350" dirty="0">
              <a:solidFill>
                <a:srgbClr val="025249"/>
              </a:solidFill>
              <a:latin typeface="Source Sans Pro" charset="0"/>
            </a:endParaRP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3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634383E-E649-124C-990B-B78341077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52" y="979004"/>
            <a:ext cx="2921957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Query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Result</a:t>
            </a:r>
            <a:endParaRPr lang="de-DE" sz="1800" dirty="0">
              <a:solidFill>
                <a:srgbClr val="EF7D1D"/>
              </a:solidFill>
              <a:latin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4326338"/>
            <a:ext cx="6889041" cy="371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Identical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endParaRPr lang="de-DE" sz="13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A2B17D7-F3CF-2540-A0B6-27177D579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575" y="1203829"/>
            <a:ext cx="5469449" cy="312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6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describe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,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what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should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do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7B1AA1A-C050-AD4D-8EBB-0EB07BC53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287" y="1765375"/>
            <a:ext cx="3424238" cy="30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5348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modifiy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would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POST, PUT, PATCH, DELETE in REST)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E857FFB-7DCF-434D-9F25-18B194EEE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240" y="2274504"/>
            <a:ext cx="3462582" cy="286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6"/>
            <a:ext cx="712470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Server Events,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AD11634-28A0-E24C-8C7C-F6F24E02F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385" y="1979951"/>
            <a:ext cx="4192929" cy="293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executing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usually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executed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via HTTP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single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/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POST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sometimes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GET)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Other HTTP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verbs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do not matter</a:t>
            </a:r>
          </a:p>
          <a:p>
            <a:pPr marL="342900" lvl="1"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Implementation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depends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on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your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serverside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framework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There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specification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being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developed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standardizing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server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protocol</a:t>
            </a:r>
            <a:endParaRPr lang="de-DE" dirty="0">
              <a:solidFill>
                <a:srgbClr val="36544F"/>
              </a:solidFill>
              <a:latin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8" y="1640782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641773"/>
            <a:ext cx="7429500" cy="592667"/>
          </a:xfrm>
        </p:spPr>
        <p:txBody>
          <a:bodyPr>
            <a:normAutofit/>
          </a:bodyPr>
          <a:lstStyle/>
          <a:p>
            <a:endParaRPr lang="de-DE" sz="3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6344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857250" y="641773"/>
            <a:ext cx="74295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3000" u="sng" dirty="0">
                <a:solidFill>
                  <a:srgbClr val="9E60B8"/>
                </a:solidFill>
              </a:rPr>
              <a:t>Part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75" dirty="0" err="1"/>
              <a:t>Runtime</a:t>
            </a:r>
            <a:r>
              <a:rPr lang="de-DE" spc="75" dirty="0"/>
              <a:t> (AKA: </a:t>
            </a:r>
            <a:r>
              <a:rPr lang="de-DE" spc="75" dirty="0" err="1"/>
              <a:t>Your</a:t>
            </a:r>
            <a:r>
              <a:rPr lang="de-DE" spc="75" dirty="0"/>
              <a:t> </a:t>
            </a:r>
            <a:r>
              <a:rPr lang="de-DE" spc="75" dirty="0" err="1"/>
              <a:t>application</a:t>
            </a:r>
            <a:r>
              <a:rPr lang="de-DE" spc="75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1311985" y="51797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anthing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Determining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Data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database</a:t>
            </a: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68A0A72-F4D0-F349-BBDF-7552BF50A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714" y="2235200"/>
            <a:ext cx="6174799" cy="2576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359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Implementing</a:t>
            </a:r>
            <a:r>
              <a:rPr lang="de-DE" dirty="0"/>
              <a:t> a GraphQL API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GraphQL API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expresses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logic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determining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728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1: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Every GraphQL API </a:t>
            </a:r>
            <a:r>
              <a:rPr lang="de-DE" sz="18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a </a:t>
            </a:r>
            <a:r>
              <a:rPr lang="de-DE" sz="1800" dirty="0">
                <a:solidFill>
                  <a:srgbClr val="9E60B8"/>
                </a:solidFill>
                <a:latin typeface="Source Sans Pro" charset="0"/>
              </a:rPr>
              <a:t>Schema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nd </a:t>
            </a:r>
            <a:r>
              <a:rPr lang="de-DE" sz="18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responses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match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processed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2054335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1163162" y="1581331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147735" y="1719831"/>
            <a:ext cx="1060865" cy="327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655449" y="1962205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2225988" y="1925204"/>
            <a:ext cx="1060864" cy="1842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2080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9489"/>
            <a:ext cx="1018662" cy="23600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290866" y="1798246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211586" y="1925203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5544518" y="222351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452495" y="2351782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033031" y="2699958"/>
            <a:ext cx="292854" cy="346870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5818838" y="24239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4737366" y="2531146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506331" y="447214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423166" y="4599097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742018" y="1730223"/>
            <a:ext cx="340574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082592" y="1730222"/>
            <a:ext cx="0" cy="264565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5270780" y="4621398"/>
            <a:ext cx="154161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5690396" y="4443802"/>
            <a:ext cx="0" cy="25896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4847955" y="4266672"/>
            <a:ext cx="988768" cy="214565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05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Entry-Points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into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API (Query, Mutation,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064333" y="1480654"/>
            <a:ext cx="4717667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350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35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sz="135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35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35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35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350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sz="135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350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35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5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35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350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Subscription</a:t>
            </a:r>
            <a:r>
              <a:rPr lang="de-DE" sz="135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35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35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sz="135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35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1086671" y="355622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917457" y="369851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1134296" y="149120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965082" y="162587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6407086" y="163597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4859624" y="1762929"/>
            <a:ext cx="1547462" cy="5721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5633355" y="1765318"/>
            <a:ext cx="773732" cy="2668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1105721" y="245513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936507" y="263552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5112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063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2: Implement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backend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Specification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not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force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specific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following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same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principles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980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document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received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backend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670498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document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received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backend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parses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validates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Syntax valid? Valid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according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invalid,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902722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393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document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received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backend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parses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validates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Syntax valid? Valid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according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invalid,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Otherwise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processed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5231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423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resolver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function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19001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476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resolver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function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("Implement a GraphQL API" == "Implement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578390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141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resolver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function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("Implement a GraphQL API" == "Implement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Result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validated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381840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473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resolver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function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("Implement a GraphQL API" == "Implement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Result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validated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Result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back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767356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506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>
              <a:lnSpc>
                <a:spcPct val="120000"/>
              </a:lnSpc>
            </a:pPr>
            <a:endParaRPr lang="de-DE" b="1" dirty="0">
              <a:solidFill>
                <a:srgbClr val="EF7D1D"/>
              </a:solidFill>
              <a:latin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Note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that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there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are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other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(high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level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)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frameworks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for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Java (Spring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for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GraphQL,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MicroProfile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GraphQL)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that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should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consider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, but all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of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these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are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backed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by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-java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569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01174" y="315679"/>
            <a:ext cx="7135448" cy="27308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Specifikation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includes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: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Language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Type System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General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execution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behaviour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4072370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49" y="769545"/>
            <a:ext cx="7221719" cy="5387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07883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49" y="769545"/>
            <a:ext cx="7221719" cy="3393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420078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49" y="769545"/>
            <a:ext cx="7221719" cy="5720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140520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49" y="769545"/>
            <a:ext cx="7221719" cy="605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06A2359-0141-F542-962A-DE7D0BF969C9}"/>
              </a:ext>
            </a:extLst>
          </p:cNvPr>
          <p:cNvSpPr/>
          <p:nvPr/>
        </p:nvSpPr>
        <p:spPr>
          <a:xfrm>
            <a:off x="2093562" y="4220169"/>
            <a:ext cx="541972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13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sz="13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en" sz="13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{</a:t>
            </a:r>
            <a:b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en" sz="13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get(</a:t>
            </a:r>
            <a:r>
              <a:rPr lang="en" sz="13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sz="13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sz="1350" dirty="0"/>
            </a:b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63899697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90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b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841665" y="1844299"/>
            <a:ext cx="266064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05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1" y="1859519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</p:spTree>
    <p:extLst>
      <p:ext uri="{BB962C8B-B14F-4D97-AF65-F5344CB8AC3E}">
        <p14:creationId xmlns:p14="http://schemas.microsoft.com/office/powerpoint/2010/main" val="313995795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90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b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1" y="1859519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1009650" y="2655558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D286633-A257-8648-AAD1-FA2120E1587F}"/>
              </a:ext>
            </a:extLst>
          </p:cNvPr>
          <p:cNvSpPr/>
          <p:nvPr/>
        </p:nvSpPr>
        <p:spPr>
          <a:xfrm>
            <a:off x="2841665" y="1844299"/>
            <a:ext cx="266064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05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454CE4A-EE59-144D-938F-ED56FF38CC46}"/>
              </a:ext>
            </a:extLst>
          </p:cNvPr>
          <p:cNvSpPr/>
          <p:nvPr/>
        </p:nvSpPr>
        <p:spPr>
          <a:xfrm>
            <a:off x="2841664" y="2678454"/>
            <a:ext cx="198467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BCB931B-664B-4E4F-85AF-045DED3E7959}"/>
              </a:ext>
            </a:extLst>
          </p:cNvPr>
          <p:cNvSpPr/>
          <p:nvPr/>
        </p:nvSpPr>
        <p:spPr>
          <a:xfrm>
            <a:off x="4809612" y="2532248"/>
            <a:ext cx="313678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</p:spTree>
    <p:extLst>
      <p:ext uri="{BB962C8B-B14F-4D97-AF65-F5344CB8AC3E}">
        <p14:creationId xmlns:p14="http://schemas.microsoft.com/office/powerpoint/2010/main" val="179575529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841665" y="3336465"/>
            <a:ext cx="501967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05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841664" y="2678454"/>
            <a:ext cx="198467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1" y="1859519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1009650" y="2655558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1009650" y="3336464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4809612" y="2532248"/>
            <a:ext cx="313678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841665" y="1844299"/>
            <a:ext cx="266064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05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8680257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841665" y="3336465"/>
            <a:ext cx="501967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05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841664" y="2678454"/>
            <a:ext cx="198467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1" y="1859519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1009650" y="2655558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1009650" y="3336464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4809612" y="2532248"/>
            <a:ext cx="313678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841665" y="1844299"/>
            <a:ext cx="266064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05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B5AAA8A-8B31-5948-A1A1-BEBA30BAC72C}"/>
              </a:ext>
            </a:extLst>
          </p:cNvPr>
          <p:cNvSpPr/>
          <p:nvPr/>
        </p:nvSpPr>
        <p:spPr>
          <a:xfrm>
            <a:off x="1326172" y="3970261"/>
            <a:ext cx="1832015" cy="334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Assume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 Beer 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Pojo</a:t>
            </a:r>
            <a:endParaRPr lang="de-DE" sz="788" dirty="0">
              <a:solidFill>
                <a:srgbClr val="025249"/>
              </a:solidFill>
              <a:latin typeface="Source Sans Pro" panose="020B0503030403020204" pitchFamily="34" charset="77"/>
            </a:endParaRPr>
          </a:p>
          <a:p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contains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 "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name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" 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and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 "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price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" 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property</a:t>
            </a:r>
            <a:endParaRPr lang="de-DE" sz="788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EF889147-F6A2-1B40-8612-49FFF991E776}"/>
              </a:ext>
            </a:extLst>
          </p:cNvPr>
          <p:cNvCxnSpPr>
            <a:cxnSpLocks/>
          </p:cNvCxnSpPr>
          <p:nvPr/>
        </p:nvCxnSpPr>
        <p:spPr>
          <a:xfrm flipH="1">
            <a:off x="2353541" y="3859541"/>
            <a:ext cx="1414463" cy="20460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41877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technically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allowed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597161" y="1494040"/>
            <a:ext cx="1984670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{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597162" y="3101095"/>
            <a:ext cx="6084172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Integer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starts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   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0" y="1509260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1009650" y="3126212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E9434C6-564E-9442-9076-25FC2A3E839B}"/>
              </a:ext>
            </a:extLst>
          </p:cNvPr>
          <p:cNvSpPr/>
          <p:nvPr/>
        </p:nvSpPr>
        <p:spPr>
          <a:xfrm>
            <a:off x="2597162" y="2294751"/>
            <a:ext cx="4593302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399712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90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Same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Query, but must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Reactive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Streams Publisher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Typically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Web-Clients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29424" y="3309487"/>
            <a:ext cx="2437654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onNewRating</a:t>
            </a:r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9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900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7C7F6C0-4F3C-0746-A382-8278E9E5FAD4}"/>
              </a:ext>
            </a:extLst>
          </p:cNvPr>
          <p:cNvSpPr/>
          <p:nvPr/>
        </p:nvSpPr>
        <p:spPr>
          <a:xfrm>
            <a:off x="2669485" y="2527296"/>
            <a:ext cx="6084172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org.reactivestreams.</a:t>
            </a:r>
            <a:r>
              <a:rPr lang="de-DE" sz="105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SubscriptionDataFetchers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getRatingPublisher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endParaRPr lang="de-DE" sz="105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07475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01174" y="315679"/>
            <a:ext cx="7135448" cy="3931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Specifikation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includes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: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Language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Type System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General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execution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behaviour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1428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Not a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database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1428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Not a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product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9522481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1009650" y="769546"/>
            <a:ext cx="7039555" cy="2900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"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on Root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(Fields not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never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!)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match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Different/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missing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552708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1190148" y="3062632"/>
            <a:ext cx="353776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05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103686" y="2920149"/>
            <a:ext cx="2124424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1009650" y="769545"/>
            <a:ext cx="7039555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on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Beer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6B34C19A-3CE0-5D4D-96DF-06E713DD94E1}"/>
              </a:ext>
            </a:extLst>
          </p:cNvPr>
          <p:cNvCxnSpPr>
            <a:cxnSpLocks/>
          </p:cNvCxnSpPr>
          <p:nvPr/>
        </p:nvCxnSpPr>
        <p:spPr>
          <a:xfrm flipV="1">
            <a:off x="2278341" y="3467885"/>
            <a:ext cx="3916837" cy="325226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921A82B7-A0ED-0745-B302-242D9CF49AD8}"/>
              </a:ext>
            </a:extLst>
          </p:cNvPr>
          <p:cNvSpPr/>
          <p:nvPr/>
        </p:nvSpPr>
        <p:spPr>
          <a:xfrm rot="21313131">
            <a:off x="4968904" y="3196421"/>
            <a:ext cx="116690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'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🤔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161230753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039555" cy="1404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write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API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Non-Root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same,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Root-Fields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receive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parent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"Source"-Property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DataFetchingEnvironment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3539391" y="3062632"/>
            <a:ext cx="5019675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shopRepository.findShopsSellingBeer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59945A2-3DFB-5144-87B8-8A183BECC6B9}"/>
              </a:ext>
            </a:extLst>
          </p:cNvPr>
          <p:cNvSpPr/>
          <p:nvPr/>
        </p:nvSpPr>
        <p:spPr>
          <a:xfrm>
            <a:off x="1190148" y="3062632"/>
            <a:ext cx="353776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05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6592545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problematic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5" y="1957387"/>
            <a:ext cx="3978773" cy="167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1575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accessing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remote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services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one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396006" y="1908359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235416039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accessing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remote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services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one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i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Ratings (will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fetched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 SQL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JOIN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condition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595182" y="2100150"/>
            <a:ext cx="1040324" cy="40356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4620803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accessing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remote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services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one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User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per Rating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remote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service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719513" y="4844520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i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Ratings (will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fetched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 SQL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JOIN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condition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8383677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8498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Concept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reference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Not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support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concepts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able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together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lifetime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asynchronously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7093919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still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before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1089733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still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before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delegates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deferes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possible.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32103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Collects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u="sng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ids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that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then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can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requested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sz="900" u="sng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call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remote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service</a:t>
            </a:r>
            <a:endParaRPr lang="de-DE" sz="9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868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85242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Example</a:t>
            </a:r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45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application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200" cap="none" spc="75" dirty="0"/>
              <a:t>Source: https://</a:t>
            </a:r>
            <a:r>
              <a:rPr lang="de-DE" sz="1200" cap="none" spc="75" dirty="0" err="1"/>
              <a:t>github.com</a:t>
            </a:r>
            <a:r>
              <a:rPr lang="de-DE" sz="1200" cap="none" spc="75" dirty="0"/>
              <a:t>/</a:t>
            </a:r>
            <a:r>
              <a:rPr lang="de-DE" sz="1200" cap="none" spc="75" dirty="0" err="1"/>
              <a:t>nilshartmann</a:t>
            </a:r>
            <a:r>
              <a:rPr lang="de-DE" sz="1200" cap="none" spc="75" dirty="0"/>
              <a:t>/spring-</a:t>
            </a:r>
            <a:r>
              <a:rPr lang="de-DE" sz="1200" cap="none" spc="75" dirty="0" err="1"/>
              <a:t>graphql</a:t>
            </a:r>
            <a:r>
              <a:rPr lang="de-DE" sz="1200" cap="none" spc="75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235" y="160668"/>
            <a:ext cx="3195530" cy="352457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still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before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delegates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deferes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possible.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32103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Collects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u="sng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ids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that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then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can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requested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sz="900" u="sng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call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remote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service</a:t>
            </a:r>
            <a:endParaRPr lang="de-DE" sz="9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719513" y="4770357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48759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298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specific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collected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2ED3253-0987-65CA-9A1C-85F84E3581AD}"/>
              </a:ext>
            </a:extLst>
          </p:cNvPr>
          <p:cNvSpPr/>
          <p:nvPr/>
        </p:nvSpPr>
        <p:spPr>
          <a:xfrm>
            <a:off x="6357256" y="2685925"/>
            <a:ext cx="25962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Ids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that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collected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in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endParaRPr lang="de-DE" sz="9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63505ED7-270E-E0EF-DBAB-50AF19456087}"/>
              </a:ext>
            </a:extLst>
          </p:cNvPr>
          <p:cNvCxnSpPr>
            <a:cxnSpLocks/>
          </p:cNvCxnSpPr>
          <p:nvPr/>
        </p:nvCxnSpPr>
        <p:spPr>
          <a:xfrm flipV="1">
            <a:off x="5588000" y="2931886"/>
            <a:ext cx="783771" cy="12337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2D727EB8-2E28-1B7D-77F2-3260C05C1AD2}"/>
              </a:ext>
            </a:extLst>
          </p:cNvPr>
          <p:cNvSpPr/>
          <p:nvPr/>
        </p:nvSpPr>
        <p:spPr>
          <a:xfrm>
            <a:off x="5979885" y="3498635"/>
            <a:ext cx="259623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u="sng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call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remote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service</a:t>
            </a:r>
            <a:endParaRPr lang="de-DE" sz="9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F3A6CD1-5029-0BF5-8566-6CDF02B90668}"/>
              </a:ext>
            </a:extLst>
          </p:cNvPr>
          <p:cNvCxnSpPr>
            <a:cxnSpLocks/>
          </p:cNvCxnSpPr>
          <p:nvPr/>
        </p:nvCxnSpPr>
        <p:spPr>
          <a:xfrm>
            <a:off x="5180925" y="3396099"/>
            <a:ext cx="798960" cy="20507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332123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57"/>
          <a:stretch/>
        </p:blipFill>
        <p:spPr>
          <a:xfrm>
            <a:off x="0" y="-10238"/>
            <a:ext cx="9144000" cy="52122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-20096" y="-10237"/>
            <a:ext cx="9144000" cy="4619548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857250" y="4550833"/>
            <a:ext cx="7429500" cy="592667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7239" y="4609310"/>
            <a:ext cx="7429500" cy="592667"/>
          </a:xfrm>
        </p:spPr>
        <p:txBody>
          <a:bodyPr/>
          <a:lstStyle/>
          <a:p>
            <a:r>
              <a:rPr lang="de-DE" spc="60" dirty="0"/>
              <a:t>HTTPS://NILSHARTMANN.NET | @</a:t>
            </a:r>
            <a:r>
              <a:rPr lang="de-DE" spc="60" dirty="0" err="1"/>
              <a:t>nilshartmann</a:t>
            </a:r>
            <a:endParaRPr lang="de-DE" spc="6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388725" y="1575032"/>
            <a:ext cx="4592255" cy="776853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Thank</a:t>
            </a:r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6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you</a:t>
            </a:r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673241" y="3144692"/>
            <a:ext cx="7757326" cy="1125799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Source code: </a:t>
            </a:r>
            <a:r>
              <a:rPr lang="de-DE" sz="1800" b="1" spc="40" dirty="0">
                <a:solidFill>
                  <a:srgbClr val="41719C"/>
                </a:solidFill>
              </a:rPr>
              <a:t>https://github.com/nilshartmann/spring-graphql-talk </a:t>
            </a:r>
          </a:p>
          <a:p>
            <a:pPr algn="ctr">
              <a:lnSpc>
                <a:spcPct val="150000"/>
              </a:lnSpc>
            </a:pPr>
            <a:r>
              <a:rPr lang="de-DE" b="1" spc="40" dirty="0" err="1">
                <a:solidFill>
                  <a:srgbClr val="025249"/>
                </a:solidFill>
              </a:rPr>
              <a:t>C</a:t>
            </a:r>
            <a:r>
              <a:rPr lang="de-DE" sz="1800" b="1" spc="40" dirty="0" err="1">
                <a:solidFill>
                  <a:srgbClr val="025249"/>
                </a:solidFill>
              </a:rPr>
              <a:t>ontakt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sz="1800" b="1" spc="40" dirty="0" err="1">
                <a:solidFill>
                  <a:srgbClr val="41719C"/>
                </a:solidFill>
              </a:rPr>
              <a:t>nils@nilshartmann.net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872158" y="214864"/>
            <a:ext cx="741459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🌻</a:t>
            </a:r>
            <a:endParaRPr lang="de-DE" sz="96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769938"/>
            <a:ext cx="8769350" cy="399732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An API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Beer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Advisor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35416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1: Backend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defines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API /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data</a:t>
            </a:r>
            <a:endParaRPr lang="de-DE" sz="1800" dirty="0">
              <a:solidFill>
                <a:srgbClr val="EF7D1D"/>
              </a:solidFill>
              <a:latin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72" y="3015555"/>
            <a:ext cx="1035844" cy="110853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584" y="3015555"/>
            <a:ext cx="1035843" cy="11085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096" y="3015555"/>
            <a:ext cx="1035843" cy="110853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718072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96835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261497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3421</Words>
  <Application>Microsoft Macintosh PowerPoint</Application>
  <PresentationFormat>Bildschirmpräsentation (16:9)</PresentationFormat>
  <Paragraphs>709</Paragraphs>
  <Slides>72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72</vt:i4>
      </vt:variant>
    </vt:vector>
  </HeadingPairs>
  <TitlesOfParts>
    <vt:vector size="85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PowerPoint-Präsentation</vt:lpstr>
      <vt:lpstr>https://nilshartmann.net</vt:lpstr>
      <vt:lpstr>PowerPoint-Präsentation</vt:lpstr>
      <vt:lpstr>PowerPoint-Präsentation</vt:lpstr>
      <vt:lpstr>GraphQL</vt:lpstr>
      <vt:lpstr>GraphQL</vt:lpstr>
      <vt:lpstr>Source: https://github.com/nilshartmann/spring-graphql-talk</vt:lpstr>
      <vt:lpstr>PowerPoint-Präsentation</vt:lpstr>
      <vt:lpstr>An Api for the BeerAdvisor</vt:lpstr>
      <vt:lpstr>An Api for the BeerAdvisor</vt:lpstr>
      <vt:lpstr>An Api for the BeerAdvisor</vt:lpstr>
      <vt:lpstr>An Api for the BeerAdvisor</vt:lpstr>
      <vt:lpstr>An Api for the BeerAdvisor</vt:lpstr>
      <vt:lpstr>An Api for the BeerAdvisor</vt:lpstr>
      <vt:lpstr>GraphQL APIs</vt:lpstr>
      <vt:lpstr>GraphQL APIs</vt:lpstr>
      <vt:lpstr>PowerPoint-Präsentation</vt:lpstr>
      <vt:lpstr>Query Language</vt:lpstr>
      <vt:lpstr>Query Language</vt:lpstr>
      <vt:lpstr>Query Language</vt:lpstr>
      <vt:lpstr>Query Language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executing queries</vt:lpstr>
      <vt:lpstr>PowerPoint-Präsentation</vt:lpstr>
      <vt:lpstr>Runtime (AKA: Your application)</vt:lpstr>
      <vt:lpstr>GraphQL Runtime</vt:lpstr>
      <vt:lpstr>Implementing a GraphQL API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backends</vt:lpstr>
      <vt:lpstr>GraphQL backends</vt:lpstr>
      <vt:lpstr>GraphQL backends</vt:lpstr>
      <vt:lpstr>GraphQL backends</vt:lpstr>
      <vt:lpstr>GraphQL backends</vt:lpstr>
      <vt:lpstr>GraphQL backends</vt:lpstr>
      <vt:lpstr>GraphQL backends</vt:lpstr>
      <vt:lpstr>GraphQL backends</vt:lpstr>
      <vt:lpstr>GraphQL backends</vt:lpstr>
      <vt:lpstr>Data Fetchers </vt:lpstr>
      <vt:lpstr>Data Fetchers </vt:lpstr>
      <vt:lpstr>Data Fetchers </vt:lpstr>
      <vt:lpstr>Data Fetchers </vt:lpstr>
      <vt:lpstr>DataFetcher</vt:lpstr>
      <vt:lpstr>DataFetcher</vt:lpstr>
      <vt:lpstr>DataFetcher</vt:lpstr>
      <vt:lpstr>DataFetcher</vt:lpstr>
      <vt:lpstr>DataFetcher</vt:lpstr>
      <vt:lpstr>DataFetcher</vt:lpstr>
      <vt:lpstr>Object GraphS</vt:lpstr>
      <vt:lpstr>Object GraphS</vt:lpstr>
      <vt:lpstr>Object GraphS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1214</cp:revision>
  <cp:lastPrinted>2019-09-03T13:49:24Z</cp:lastPrinted>
  <dcterms:created xsi:type="dcterms:W3CDTF">2016-03-28T15:59:53Z</dcterms:created>
  <dcterms:modified xsi:type="dcterms:W3CDTF">2024-03-13T12:24:58Z</dcterms:modified>
</cp:coreProperties>
</file>